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6" r:id="rId4"/>
    <p:sldId id="267" r:id="rId5"/>
    <p:sldId id="264" r:id="rId6"/>
    <p:sldId id="265" r:id="rId7"/>
    <p:sldId id="268" r:id="rId8"/>
    <p:sldId id="25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4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7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6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2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8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77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31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3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74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02930-658A-4D21-A509-C34BB39A0D4D}" type="datetimeFigureOut">
              <a:rPr lang="en-US" smtClean="0"/>
              <a:t>7/17/2015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3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7/24/2012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41262" y="0"/>
            <a:ext cx="42614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 smtClean="0"/>
              <a:t>Lyell Above Twin Bridges Gage: </a:t>
            </a:r>
          </a:p>
          <a:p>
            <a:pPr algn="ctr"/>
            <a:r>
              <a:rPr lang="en-US" sz="2400" dirty="0" smtClean="0"/>
              <a:t>updated </a:t>
            </a:r>
            <a:r>
              <a:rPr lang="en-US" sz="2400" dirty="0" smtClean="0"/>
              <a:t>7/17/2015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76200" y="5627762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 descr="D:\DCIM\153___07\IMG_638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0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>
            <a:off x="6201202" y="4724400"/>
            <a:ext cx="942904" cy="40254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 rot="1403559">
            <a:off x="6033492" y="4784238"/>
            <a:ext cx="923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FLOW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692704" y="5867400"/>
            <a:ext cx="37585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</a:t>
            </a:r>
            <a:r>
              <a:rPr lang="en-US" dirty="0" err="1" smtClean="0"/>
              <a:t>Solinst</a:t>
            </a:r>
            <a:r>
              <a:rPr lang="en-US" dirty="0" smtClean="0"/>
              <a:t> stilling tube install: 2002</a:t>
            </a:r>
          </a:p>
          <a:p>
            <a:r>
              <a:rPr lang="en-US" dirty="0" smtClean="0"/>
              <a:t>Bolt benchmark install: 7/15/2015</a:t>
            </a:r>
          </a:p>
          <a:p>
            <a:r>
              <a:rPr lang="en-US" dirty="0" smtClean="0"/>
              <a:t>CR1000 &amp; CS450 P.T install: 7/16/2015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90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CIM\153___07\IMG_640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9536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Arrow Connector 29"/>
          <p:cNvCxnSpPr>
            <a:stCxn id="31" idx="2"/>
          </p:cNvCxnSpPr>
          <p:nvPr/>
        </p:nvCxnSpPr>
        <p:spPr>
          <a:xfrm>
            <a:off x="1828800" y="722531"/>
            <a:ext cx="2590800" cy="35446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52400" y="762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</a:t>
            </a:r>
            <a:r>
              <a:rPr lang="en-US" dirty="0" err="1" smtClean="0"/>
              <a:t>atalogger</a:t>
            </a:r>
            <a:r>
              <a:rPr lang="en-US" dirty="0" smtClean="0"/>
              <a:t> </a:t>
            </a:r>
            <a:r>
              <a:rPr lang="en-US" dirty="0" smtClean="0"/>
              <a:t>enclosure w/CR1000 </a:t>
            </a:r>
            <a:r>
              <a:rPr lang="en-US" dirty="0" smtClean="0"/>
              <a:t>install  </a:t>
            </a:r>
            <a:r>
              <a:rPr lang="en-US" dirty="0" smtClean="0"/>
              <a:t>7/16/2015 (hard to see)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15208" y="55626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</a:t>
            </a:r>
            <a:r>
              <a:rPr lang="en-US" dirty="0" smtClean="0">
                <a:solidFill>
                  <a:schemeClr val="bg1"/>
                </a:solidFill>
              </a:rPr>
              <a:t>7/17/2015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2019302" y="4527336"/>
            <a:ext cx="800098" cy="15864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684553">
            <a:off x="2093941" y="4252184"/>
            <a:ext cx="923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FLOW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429000" y="47625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orded </a:t>
            </a:r>
            <a:r>
              <a:rPr lang="en-US" dirty="0" err="1" smtClean="0"/>
              <a:t>Solinst</a:t>
            </a:r>
            <a:r>
              <a:rPr lang="en-US" dirty="0" smtClean="0"/>
              <a:t> (Silver model</a:t>
            </a:r>
            <a:r>
              <a:rPr lang="en-US" dirty="0"/>
              <a:t>) </a:t>
            </a:r>
            <a:r>
              <a:rPr lang="en-US" dirty="0" smtClean="0"/>
              <a:t>inside stilling tube install 2002</a:t>
            </a:r>
            <a:r>
              <a:rPr lang="en-US" dirty="0" smtClean="0"/>
              <a:t> CS450 P.T (strapped to stilling  tube) install 7/16/2015</a:t>
            </a:r>
            <a:endParaRPr lang="en-US" dirty="0" smtClean="0"/>
          </a:p>
        </p:txBody>
      </p:sp>
      <p:cxnSp>
        <p:nvCxnSpPr>
          <p:cNvPr id="17" name="Straight Arrow Connector 16"/>
          <p:cNvCxnSpPr>
            <a:stCxn id="8" idx="2"/>
          </p:cNvCxnSpPr>
          <p:nvPr/>
        </p:nvCxnSpPr>
        <p:spPr>
          <a:xfrm flipH="1">
            <a:off x="4819651" y="693956"/>
            <a:ext cx="1504949" cy="371024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66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D:\DCIM\153___07\IMG_639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38200"/>
            <a:ext cx="2398166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:\DCIM\153___07\IMG_639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601" y="838200"/>
            <a:ext cx="5114349" cy="287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Arrow Connector 29"/>
          <p:cNvCxnSpPr>
            <a:stCxn id="31" idx="2"/>
          </p:cNvCxnSpPr>
          <p:nvPr/>
        </p:nvCxnSpPr>
        <p:spPr>
          <a:xfrm>
            <a:off x="1828800" y="722531"/>
            <a:ext cx="533400" cy="13348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52400" y="762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</a:t>
            </a:r>
            <a:r>
              <a:rPr lang="en-US" dirty="0" err="1" smtClean="0"/>
              <a:t>atalogger</a:t>
            </a:r>
            <a:r>
              <a:rPr lang="en-US" dirty="0" smtClean="0"/>
              <a:t> </a:t>
            </a:r>
            <a:r>
              <a:rPr lang="en-US" dirty="0" smtClean="0"/>
              <a:t>enclosure w/CR1000 </a:t>
            </a:r>
            <a:r>
              <a:rPr lang="en-US" dirty="0" smtClean="0"/>
              <a:t>install  </a:t>
            </a:r>
            <a:r>
              <a:rPr lang="en-US" dirty="0" smtClean="0"/>
              <a:t>7/16/2015 (hard to see)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7267390" y="3343132"/>
            <a:ext cx="194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Photos: 7/16/2015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29000" y="47625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orded </a:t>
            </a:r>
            <a:r>
              <a:rPr lang="en-US" dirty="0" err="1" smtClean="0"/>
              <a:t>Solinst</a:t>
            </a:r>
            <a:r>
              <a:rPr lang="en-US" dirty="0" smtClean="0"/>
              <a:t> (Silver model</a:t>
            </a:r>
            <a:r>
              <a:rPr lang="en-US" dirty="0"/>
              <a:t>) </a:t>
            </a:r>
            <a:r>
              <a:rPr lang="en-US" dirty="0" smtClean="0"/>
              <a:t>inside stilling tube install 2002</a:t>
            </a:r>
            <a:r>
              <a:rPr lang="en-US" dirty="0" smtClean="0"/>
              <a:t> CS450 P.T (strapped to stilling  tube) install 7/16/2015</a:t>
            </a:r>
            <a:endParaRPr lang="en-US" dirty="0" smtClean="0"/>
          </a:p>
        </p:txBody>
      </p:sp>
      <p:cxnSp>
        <p:nvCxnSpPr>
          <p:cNvPr id="17" name="Straight Arrow Connector 16"/>
          <p:cNvCxnSpPr>
            <a:stCxn id="8" idx="2"/>
          </p:cNvCxnSpPr>
          <p:nvPr/>
        </p:nvCxnSpPr>
        <p:spPr>
          <a:xfrm flipH="1">
            <a:off x="6019800" y="693956"/>
            <a:ext cx="304800" cy="174444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943600" y="2667000"/>
            <a:ext cx="1" cy="1371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733800" y="3964748"/>
            <a:ext cx="48961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stilling-tube-gage</a:t>
            </a:r>
          </a:p>
          <a:p>
            <a:r>
              <a:rPr lang="en-US" dirty="0" smtClean="0"/>
              <a:t>Gage height = 10ft – tape down from top of tube to water surface 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76553" y="5334000"/>
            <a:ext cx="28140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CS450 P.T. </a:t>
            </a:r>
          </a:p>
          <a:p>
            <a:r>
              <a:rPr lang="en-US" dirty="0" smtClean="0"/>
              <a:t>offset to match gage height:</a:t>
            </a:r>
          </a:p>
          <a:p>
            <a:r>
              <a:rPr lang="en-US" dirty="0" smtClean="0"/>
              <a:t>8.60 ft. 7/16/2015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990600" y="4398264"/>
            <a:ext cx="2819400" cy="40233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D:\DCIM\153___07\IMG_637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6053" y="4570857"/>
            <a:ext cx="3660855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243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CIM\153___07\IMG_639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9072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Arrow Connector 29"/>
          <p:cNvCxnSpPr/>
          <p:nvPr/>
        </p:nvCxnSpPr>
        <p:spPr>
          <a:xfrm>
            <a:off x="1828800" y="1553528"/>
            <a:ext cx="4038600" cy="305794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52400" y="76200"/>
            <a:ext cx="3352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D</a:t>
            </a:r>
            <a:r>
              <a:rPr lang="en-US" u="sng" dirty="0" err="1" smtClean="0"/>
              <a:t>atalogger</a:t>
            </a:r>
            <a:r>
              <a:rPr lang="en-US" u="sng" dirty="0" smtClean="0"/>
              <a:t> </a:t>
            </a:r>
            <a:r>
              <a:rPr lang="en-US" u="sng" dirty="0" smtClean="0"/>
              <a:t>enclosure </a:t>
            </a:r>
            <a:endParaRPr lang="en-US" u="sng" dirty="0" smtClean="0"/>
          </a:p>
          <a:p>
            <a:r>
              <a:rPr lang="en-US" dirty="0" smtClean="0"/>
              <a:t>CR1000 </a:t>
            </a:r>
          </a:p>
          <a:p>
            <a:r>
              <a:rPr lang="en-US" dirty="0" smtClean="0"/>
              <a:t>CH100 solar control </a:t>
            </a:r>
          </a:p>
          <a:p>
            <a:r>
              <a:rPr lang="en-US" dirty="0" smtClean="0"/>
              <a:t>12 Amp/</a:t>
            </a:r>
            <a:r>
              <a:rPr lang="en-US" dirty="0" err="1" smtClean="0"/>
              <a:t>hr</a:t>
            </a:r>
            <a:r>
              <a:rPr lang="en-US" dirty="0" smtClean="0"/>
              <a:t> internal battery</a:t>
            </a:r>
          </a:p>
          <a:p>
            <a:r>
              <a:rPr lang="en-US" dirty="0" smtClean="0"/>
              <a:t>installed 7/16/2015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7229290" y="63246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7/16/2015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>
            <a:stCxn id="16" idx="2"/>
          </p:cNvCxnSpPr>
          <p:nvPr/>
        </p:nvCxnSpPr>
        <p:spPr>
          <a:xfrm flipH="1">
            <a:off x="6172200" y="722531"/>
            <a:ext cx="533400" cy="38889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29200" y="76200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Solinst</a:t>
            </a:r>
            <a:r>
              <a:rPr lang="en-US" u="sng" dirty="0" smtClean="0"/>
              <a:t> cord </a:t>
            </a:r>
            <a:r>
              <a:rPr lang="en-US" u="sng" dirty="0" err="1" smtClean="0"/>
              <a:t>tupperware</a:t>
            </a:r>
            <a:r>
              <a:rPr lang="en-US" u="sng" dirty="0" smtClean="0"/>
              <a:t> container</a:t>
            </a:r>
            <a:endParaRPr lang="en-US" u="sng" dirty="0" smtClean="0"/>
          </a:p>
          <a:p>
            <a:r>
              <a:rPr lang="en-US" dirty="0" smtClean="0"/>
              <a:t>installed 2002 </a:t>
            </a:r>
            <a:r>
              <a:rPr lang="en-US" dirty="0" smtClean="0"/>
              <a:t>(hard to see)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182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CIM\153___07\IMG_640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9536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Straight Arrow Connector 29"/>
          <p:cNvCxnSpPr>
            <a:stCxn id="31" idx="2"/>
          </p:cNvCxnSpPr>
          <p:nvPr/>
        </p:nvCxnSpPr>
        <p:spPr>
          <a:xfrm>
            <a:off x="1332290" y="749647"/>
            <a:ext cx="344110" cy="313655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779" y="103316"/>
            <a:ext cx="2517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ed-rock control (moderate-high flow)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7248340" y="5609939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</a:t>
            </a:r>
            <a:r>
              <a:rPr lang="en-US" dirty="0" smtClean="0">
                <a:solidFill>
                  <a:schemeClr val="bg1"/>
                </a:solidFill>
              </a:rPr>
              <a:t>7/17/2015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76800" y="241816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bolt benchmark, install 7/16/2015</a:t>
            </a:r>
            <a:endParaRPr lang="en-US" dirty="0" smtClean="0"/>
          </a:p>
        </p:txBody>
      </p:sp>
      <p:cxnSp>
        <p:nvCxnSpPr>
          <p:cNvPr id="17" name="Straight Arrow Connector 16"/>
          <p:cNvCxnSpPr>
            <a:stCxn id="8" idx="2"/>
          </p:cNvCxnSpPr>
          <p:nvPr/>
        </p:nvCxnSpPr>
        <p:spPr>
          <a:xfrm>
            <a:off x="6629400" y="611148"/>
            <a:ext cx="1066800" cy="387186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0" idx="0"/>
          </p:cNvCxnSpPr>
          <p:nvPr/>
        </p:nvCxnSpPr>
        <p:spPr>
          <a:xfrm flipH="1" flipV="1">
            <a:off x="914401" y="4267200"/>
            <a:ext cx="340058" cy="20134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8600" y="6280666"/>
            <a:ext cx="205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ravel-bar control (low-flow)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58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D:\DCIM\153___07\IMG_64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316" y="4431773"/>
            <a:ext cx="4343400" cy="2440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381000" y="1121252"/>
            <a:ext cx="8024572" cy="2688748"/>
            <a:chOff x="381000" y="1121252"/>
            <a:chExt cx="8024572" cy="2688748"/>
          </a:xfrm>
        </p:grpSpPr>
        <p:pic>
          <p:nvPicPr>
            <p:cNvPr id="2050" name="Picture 2" descr="D:\DCIM\153___07\IMG_6404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000" y="1121252"/>
              <a:ext cx="4258615" cy="23933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1" name="Picture 3" descr="D:\DCIM\153___07\IMG_6405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69"/>
            <a:stretch/>
          </p:blipFill>
          <p:spPr bwMode="auto">
            <a:xfrm>
              <a:off x="4639615" y="1416659"/>
              <a:ext cx="3765957" cy="23933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0" name="Straight Arrow Connector 29"/>
          <p:cNvCxnSpPr>
            <a:stCxn id="31" idx="2"/>
          </p:cNvCxnSpPr>
          <p:nvPr/>
        </p:nvCxnSpPr>
        <p:spPr>
          <a:xfrm>
            <a:off x="1332290" y="749647"/>
            <a:ext cx="172055" cy="186368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779" y="103316"/>
            <a:ext cx="2517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ed-rock control (moderate-high flow)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7010400" y="4495800"/>
            <a:ext cx="194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Photos: 7/17/2015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38800" y="241815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tilling tube gage, installed 2002</a:t>
            </a:r>
            <a:endParaRPr lang="en-US" dirty="0" smtClean="0"/>
          </a:p>
        </p:txBody>
      </p:sp>
      <p:cxnSp>
        <p:nvCxnSpPr>
          <p:cNvPr id="17" name="Straight Arrow Connector 16"/>
          <p:cNvCxnSpPr>
            <a:stCxn id="8" idx="2"/>
          </p:cNvCxnSpPr>
          <p:nvPr/>
        </p:nvCxnSpPr>
        <p:spPr>
          <a:xfrm flipH="1">
            <a:off x="7239000" y="611147"/>
            <a:ext cx="152400" cy="200218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791200" y="1295400"/>
            <a:ext cx="533400" cy="1447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859171" y="685800"/>
            <a:ext cx="2051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ravel-bar control</a:t>
            </a:r>
          </a:p>
          <a:p>
            <a:r>
              <a:rPr lang="en-US" dirty="0" smtClean="0"/>
              <a:t>(low flow)</a:t>
            </a:r>
            <a:endParaRPr lang="en-US" dirty="0"/>
          </a:p>
        </p:txBody>
      </p:sp>
      <p:pic>
        <p:nvPicPr>
          <p:cNvPr id="2052" name="Picture 4" descr="D:\DCIM\153___07\IMG_6402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267200"/>
            <a:ext cx="3886200" cy="218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914400" y="3962400"/>
            <a:ext cx="2517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</a:t>
            </a:r>
            <a:r>
              <a:rPr lang="en-US" dirty="0" smtClean="0"/>
              <a:t>ed-rock control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859170" y="4126468"/>
            <a:ext cx="205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ravel-bar control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57900" y="5152391"/>
            <a:ext cx="1000125" cy="524509"/>
          </a:xfrm>
          <a:custGeom>
            <a:avLst/>
            <a:gdLst>
              <a:gd name="connsiteX0" fmla="*/ 0 w 1000125"/>
              <a:gd name="connsiteY0" fmla="*/ 524509 h 524509"/>
              <a:gd name="connsiteX1" fmla="*/ 28575 w 1000125"/>
              <a:gd name="connsiteY1" fmla="*/ 448309 h 524509"/>
              <a:gd name="connsiteX2" fmla="*/ 57150 w 1000125"/>
              <a:gd name="connsiteY2" fmla="*/ 438784 h 524509"/>
              <a:gd name="connsiteX3" fmla="*/ 209550 w 1000125"/>
              <a:gd name="connsiteY3" fmla="*/ 419734 h 524509"/>
              <a:gd name="connsiteX4" fmla="*/ 247650 w 1000125"/>
              <a:gd name="connsiteY4" fmla="*/ 410209 h 524509"/>
              <a:gd name="connsiteX5" fmla="*/ 304800 w 1000125"/>
              <a:gd name="connsiteY5" fmla="*/ 391159 h 524509"/>
              <a:gd name="connsiteX6" fmla="*/ 323850 w 1000125"/>
              <a:gd name="connsiteY6" fmla="*/ 362584 h 524509"/>
              <a:gd name="connsiteX7" fmla="*/ 352425 w 1000125"/>
              <a:gd name="connsiteY7" fmla="*/ 343534 h 524509"/>
              <a:gd name="connsiteX8" fmla="*/ 361950 w 1000125"/>
              <a:gd name="connsiteY8" fmla="*/ 314959 h 524509"/>
              <a:gd name="connsiteX9" fmla="*/ 381000 w 1000125"/>
              <a:gd name="connsiteY9" fmla="*/ 286384 h 524509"/>
              <a:gd name="connsiteX10" fmla="*/ 390525 w 1000125"/>
              <a:gd name="connsiteY10" fmla="*/ 257809 h 524509"/>
              <a:gd name="connsiteX11" fmla="*/ 447675 w 1000125"/>
              <a:gd name="connsiteY11" fmla="*/ 248284 h 524509"/>
              <a:gd name="connsiteX12" fmla="*/ 495300 w 1000125"/>
              <a:gd name="connsiteY12" fmla="*/ 238759 h 524509"/>
              <a:gd name="connsiteX13" fmla="*/ 561975 w 1000125"/>
              <a:gd name="connsiteY13" fmla="*/ 219709 h 524509"/>
              <a:gd name="connsiteX14" fmla="*/ 657225 w 1000125"/>
              <a:gd name="connsiteY14" fmla="*/ 210184 h 524509"/>
              <a:gd name="connsiteX15" fmla="*/ 714375 w 1000125"/>
              <a:gd name="connsiteY15" fmla="*/ 191134 h 524509"/>
              <a:gd name="connsiteX16" fmla="*/ 742950 w 1000125"/>
              <a:gd name="connsiteY16" fmla="*/ 181609 h 524509"/>
              <a:gd name="connsiteX17" fmla="*/ 771525 w 1000125"/>
              <a:gd name="connsiteY17" fmla="*/ 162559 h 524509"/>
              <a:gd name="connsiteX18" fmla="*/ 828675 w 1000125"/>
              <a:gd name="connsiteY18" fmla="*/ 133984 h 524509"/>
              <a:gd name="connsiteX19" fmla="*/ 847725 w 1000125"/>
              <a:gd name="connsiteY19" fmla="*/ 105409 h 524509"/>
              <a:gd name="connsiteX20" fmla="*/ 885825 w 1000125"/>
              <a:gd name="connsiteY20" fmla="*/ 19684 h 524509"/>
              <a:gd name="connsiteX21" fmla="*/ 1000125 w 1000125"/>
              <a:gd name="connsiteY21" fmla="*/ 634 h 52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0125" h="524509">
                <a:moveTo>
                  <a:pt x="0" y="524509"/>
                </a:moveTo>
                <a:cubicBezTo>
                  <a:pt x="5163" y="498693"/>
                  <a:pt x="5216" y="466996"/>
                  <a:pt x="28575" y="448309"/>
                </a:cubicBezTo>
                <a:cubicBezTo>
                  <a:pt x="36415" y="442037"/>
                  <a:pt x="47349" y="440962"/>
                  <a:pt x="57150" y="438784"/>
                </a:cubicBezTo>
                <a:cubicBezTo>
                  <a:pt x="105490" y="428042"/>
                  <a:pt x="161639" y="424525"/>
                  <a:pt x="209550" y="419734"/>
                </a:cubicBezTo>
                <a:cubicBezTo>
                  <a:pt x="222250" y="416559"/>
                  <a:pt x="235111" y="413971"/>
                  <a:pt x="247650" y="410209"/>
                </a:cubicBezTo>
                <a:cubicBezTo>
                  <a:pt x="266884" y="404439"/>
                  <a:pt x="304800" y="391159"/>
                  <a:pt x="304800" y="391159"/>
                </a:cubicBezTo>
                <a:cubicBezTo>
                  <a:pt x="311150" y="381634"/>
                  <a:pt x="315755" y="370679"/>
                  <a:pt x="323850" y="362584"/>
                </a:cubicBezTo>
                <a:cubicBezTo>
                  <a:pt x="331945" y="354489"/>
                  <a:pt x="345274" y="352473"/>
                  <a:pt x="352425" y="343534"/>
                </a:cubicBezTo>
                <a:cubicBezTo>
                  <a:pt x="358697" y="335694"/>
                  <a:pt x="357460" y="323939"/>
                  <a:pt x="361950" y="314959"/>
                </a:cubicBezTo>
                <a:cubicBezTo>
                  <a:pt x="367070" y="304720"/>
                  <a:pt x="375880" y="296623"/>
                  <a:pt x="381000" y="286384"/>
                </a:cubicBezTo>
                <a:cubicBezTo>
                  <a:pt x="385490" y="277404"/>
                  <a:pt x="381808" y="262790"/>
                  <a:pt x="390525" y="257809"/>
                </a:cubicBezTo>
                <a:cubicBezTo>
                  <a:pt x="407293" y="248227"/>
                  <a:pt x="428674" y="251739"/>
                  <a:pt x="447675" y="248284"/>
                </a:cubicBezTo>
                <a:cubicBezTo>
                  <a:pt x="463603" y="245388"/>
                  <a:pt x="479594" y="242686"/>
                  <a:pt x="495300" y="238759"/>
                </a:cubicBezTo>
                <a:cubicBezTo>
                  <a:pt x="531486" y="229712"/>
                  <a:pt x="520403" y="225648"/>
                  <a:pt x="561975" y="219709"/>
                </a:cubicBezTo>
                <a:cubicBezTo>
                  <a:pt x="593563" y="215196"/>
                  <a:pt x="625475" y="213359"/>
                  <a:pt x="657225" y="210184"/>
                </a:cubicBezTo>
                <a:lnTo>
                  <a:pt x="714375" y="191134"/>
                </a:lnTo>
                <a:cubicBezTo>
                  <a:pt x="723900" y="187959"/>
                  <a:pt x="734596" y="187178"/>
                  <a:pt x="742950" y="181609"/>
                </a:cubicBezTo>
                <a:cubicBezTo>
                  <a:pt x="752475" y="175259"/>
                  <a:pt x="761286" y="167679"/>
                  <a:pt x="771525" y="162559"/>
                </a:cubicBezTo>
                <a:cubicBezTo>
                  <a:pt x="850395" y="123124"/>
                  <a:pt x="746783" y="188579"/>
                  <a:pt x="828675" y="133984"/>
                </a:cubicBezTo>
                <a:cubicBezTo>
                  <a:pt x="835025" y="124459"/>
                  <a:pt x="843076" y="115870"/>
                  <a:pt x="847725" y="105409"/>
                </a:cubicBezTo>
                <a:cubicBezTo>
                  <a:pt x="852344" y="95016"/>
                  <a:pt x="865927" y="32120"/>
                  <a:pt x="885825" y="19684"/>
                </a:cubicBezTo>
                <a:cubicBezTo>
                  <a:pt x="925944" y="-5390"/>
                  <a:pt x="956197" y="634"/>
                  <a:pt x="1000125" y="634"/>
                </a:cubicBezTo>
              </a:path>
            </a:pathLst>
          </a:cu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92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D:\DCIM\153___07\IMG_64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316" y="4431773"/>
            <a:ext cx="4343400" cy="2440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1" y="1688540"/>
            <a:ext cx="365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ed-rock control </a:t>
            </a:r>
          </a:p>
          <a:p>
            <a:r>
              <a:rPr lang="en-US" dirty="0" smtClean="0"/>
              <a:t>(moderate-high flow)</a:t>
            </a:r>
          </a:p>
          <a:p>
            <a:r>
              <a:rPr lang="en-US" dirty="0" smtClean="0"/>
              <a:t>Gage Height of Zero Flow on 7/17/2015 @9:30:</a:t>
            </a:r>
          </a:p>
          <a:p>
            <a:r>
              <a:rPr lang="en-US" dirty="0" smtClean="0"/>
              <a:t>9.22ft – 0.68ft = 8.54 </a:t>
            </a:r>
            <a:r>
              <a:rPr lang="en-US" dirty="0" err="1" smtClean="0"/>
              <a:t>ft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7010400" y="4495800"/>
            <a:ext cx="194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Photos: 7/17/2015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>
            <a:stCxn id="31" idx="2"/>
            <a:endCxn id="19" idx="0"/>
          </p:cNvCxnSpPr>
          <p:nvPr/>
        </p:nvCxnSpPr>
        <p:spPr>
          <a:xfrm>
            <a:off x="1828801" y="3165868"/>
            <a:ext cx="344110" cy="79653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D:\DCIM\153___07\IMG_640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267200"/>
            <a:ext cx="3886200" cy="218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914400" y="3962400"/>
            <a:ext cx="2517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</a:t>
            </a:r>
            <a:r>
              <a:rPr lang="en-US" dirty="0" smtClean="0"/>
              <a:t>ed-rock control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859170" y="4126468"/>
            <a:ext cx="205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ravel-bar control</a:t>
            </a:r>
          </a:p>
        </p:txBody>
      </p:sp>
      <p:sp>
        <p:nvSpPr>
          <p:cNvPr id="11" name="Freeform 10"/>
          <p:cNvSpPr/>
          <p:nvPr/>
        </p:nvSpPr>
        <p:spPr>
          <a:xfrm>
            <a:off x="6057900" y="5152391"/>
            <a:ext cx="1000125" cy="524509"/>
          </a:xfrm>
          <a:custGeom>
            <a:avLst/>
            <a:gdLst>
              <a:gd name="connsiteX0" fmla="*/ 0 w 1000125"/>
              <a:gd name="connsiteY0" fmla="*/ 524509 h 524509"/>
              <a:gd name="connsiteX1" fmla="*/ 28575 w 1000125"/>
              <a:gd name="connsiteY1" fmla="*/ 448309 h 524509"/>
              <a:gd name="connsiteX2" fmla="*/ 57150 w 1000125"/>
              <a:gd name="connsiteY2" fmla="*/ 438784 h 524509"/>
              <a:gd name="connsiteX3" fmla="*/ 209550 w 1000125"/>
              <a:gd name="connsiteY3" fmla="*/ 419734 h 524509"/>
              <a:gd name="connsiteX4" fmla="*/ 247650 w 1000125"/>
              <a:gd name="connsiteY4" fmla="*/ 410209 h 524509"/>
              <a:gd name="connsiteX5" fmla="*/ 304800 w 1000125"/>
              <a:gd name="connsiteY5" fmla="*/ 391159 h 524509"/>
              <a:gd name="connsiteX6" fmla="*/ 323850 w 1000125"/>
              <a:gd name="connsiteY6" fmla="*/ 362584 h 524509"/>
              <a:gd name="connsiteX7" fmla="*/ 352425 w 1000125"/>
              <a:gd name="connsiteY7" fmla="*/ 343534 h 524509"/>
              <a:gd name="connsiteX8" fmla="*/ 361950 w 1000125"/>
              <a:gd name="connsiteY8" fmla="*/ 314959 h 524509"/>
              <a:gd name="connsiteX9" fmla="*/ 381000 w 1000125"/>
              <a:gd name="connsiteY9" fmla="*/ 286384 h 524509"/>
              <a:gd name="connsiteX10" fmla="*/ 390525 w 1000125"/>
              <a:gd name="connsiteY10" fmla="*/ 257809 h 524509"/>
              <a:gd name="connsiteX11" fmla="*/ 447675 w 1000125"/>
              <a:gd name="connsiteY11" fmla="*/ 248284 h 524509"/>
              <a:gd name="connsiteX12" fmla="*/ 495300 w 1000125"/>
              <a:gd name="connsiteY12" fmla="*/ 238759 h 524509"/>
              <a:gd name="connsiteX13" fmla="*/ 561975 w 1000125"/>
              <a:gd name="connsiteY13" fmla="*/ 219709 h 524509"/>
              <a:gd name="connsiteX14" fmla="*/ 657225 w 1000125"/>
              <a:gd name="connsiteY14" fmla="*/ 210184 h 524509"/>
              <a:gd name="connsiteX15" fmla="*/ 714375 w 1000125"/>
              <a:gd name="connsiteY15" fmla="*/ 191134 h 524509"/>
              <a:gd name="connsiteX16" fmla="*/ 742950 w 1000125"/>
              <a:gd name="connsiteY16" fmla="*/ 181609 h 524509"/>
              <a:gd name="connsiteX17" fmla="*/ 771525 w 1000125"/>
              <a:gd name="connsiteY17" fmla="*/ 162559 h 524509"/>
              <a:gd name="connsiteX18" fmla="*/ 828675 w 1000125"/>
              <a:gd name="connsiteY18" fmla="*/ 133984 h 524509"/>
              <a:gd name="connsiteX19" fmla="*/ 847725 w 1000125"/>
              <a:gd name="connsiteY19" fmla="*/ 105409 h 524509"/>
              <a:gd name="connsiteX20" fmla="*/ 885825 w 1000125"/>
              <a:gd name="connsiteY20" fmla="*/ 19684 h 524509"/>
              <a:gd name="connsiteX21" fmla="*/ 1000125 w 1000125"/>
              <a:gd name="connsiteY21" fmla="*/ 634 h 524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0125" h="524509">
                <a:moveTo>
                  <a:pt x="0" y="524509"/>
                </a:moveTo>
                <a:cubicBezTo>
                  <a:pt x="5163" y="498693"/>
                  <a:pt x="5216" y="466996"/>
                  <a:pt x="28575" y="448309"/>
                </a:cubicBezTo>
                <a:cubicBezTo>
                  <a:pt x="36415" y="442037"/>
                  <a:pt x="47349" y="440962"/>
                  <a:pt x="57150" y="438784"/>
                </a:cubicBezTo>
                <a:cubicBezTo>
                  <a:pt x="105490" y="428042"/>
                  <a:pt x="161639" y="424525"/>
                  <a:pt x="209550" y="419734"/>
                </a:cubicBezTo>
                <a:cubicBezTo>
                  <a:pt x="222250" y="416559"/>
                  <a:pt x="235111" y="413971"/>
                  <a:pt x="247650" y="410209"/>
                </a:cubicBezTo>
                <a:cubicBezTo>
                  <a:pt x="266884" y="404439"/>
                  <a:pt x="304800" y="391159"/>
                  <a:pt x="304800" y="391159"/>
                </a:cubicBezTo>
                <a:cubicBezTo>
                  <a:pt x="311150" y="381634"/>
                  <a:pt x="315755" y="370679"/>
                  <a:pt x="323850" y="362584"/>
                </a:cubicBezTo>
                <a:cubicBezTo>
                  <a:pt x="331945" y="354489"/>
                  <a:pt x="345274" y="352473"/>
                  <a:pt x="352425" y="343534"/>
                </a:cubicBezTo>
                <a:cubicBezTo>
                  <a:pt x="358697" y="335694"/>
                  <a:pt x="357460" y="323939"/>
                  <a:pt x="361950" y="314959"/>
                </a:cubicBezTo>
                <a:cubicBezTo>
                  <a:pt x="367070" y="304720"/>
                  <a:pt x="375880" y="296623"/>
                  <a:pt x="381000" y="286384"/>
                </a:cubicBezTo>
                <a:cubicBezTo>
                  <a:pt x="385490" y="277404"/>
                  <a:pt x="381808" y="262790"/>
                  <a:pt x="390525" y="257809"/>
                </a:cubicBezTo>
                <a:cubicBezTo>
                  <a:pt x="407293" y="248227"/>
                  <a:pt x="428674" y="251739"/>
                  <a:pt x="447675" y="248284"/>
                </a:cubicBezTo>
                <a:cubicBezTo>
                  <a:pt x="463603" y="245388"/>
                  <a:pt x="479594" y="242686"/>
                  <a:pt x="495300" y="238759"/>
                </a:cubicBezTo>
                <a:cubicBezTo>
                  <a:pt x="531486" y="229712"/>
                  <a:pt x="520403" y="225648"/>
                  <a:pt x="561975" y="219709"/>
                </a:cubicBezTo>
                <a:cubicBezTo>
                  <a:pt x="593563" y="215196"/>
                  <a:pt x="625475" y="213359"/>
                  <a:pt x="657225" y="210184"/>
                </a:cubicBezTo>
                <a:lnTo>
                  <a:pt x="714375" y="191134"/>
                </a:lnTo>
                <a:cubicBezTo>
                  <a:pt x="723900" y="187959"/>
                  <a:pt x="734596" y="187178"/>
                  <a:pt x="742950" y="181609"/>
                </a:cubicBezTo>
                <a:cubicBezTo>
                  <a:pt x="752475" y="175259"/>
                  <a:pt x="761286" y="167679"/>
                  <a:pt x="771525" y="162559"/>
                </a:cubicBezTo>
                <a:cubicBezTo>
                  <a:pt x="850395" y="123124"/>
                  <a:pt x="746783" y="188579"/>
                  <a:pt x="828675" y="133984"/>
                </a:cubicBezTo>
                <a:cubicBezTo>
                  <a:pt x="835025" y="124459"/>
                  <a:pt x="843076" y="115870"/>
                  <a:pt x="847725" y="105409"/>
                </a:cubicBezTo>
                <a:cubicBezTo>
                  <a:pt x="852344" y="95016"/>
                  <a:pt x="865927" y="32120"/>
                  <a:pt x="885825" y="19684"/>
                </a:cubicBezTo>
                <a:cubicBezTo>
                  <a:pt x="925944" y="-5390"/>
                  <a:pt x="956197" y="634"/>
                  <a:pt x="1000125" y="634"/>
                </a:cubicBezTo>
              </a:path>
            </a:pathLst>
          </a:cu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729162" y="1840940"/>
            <a:ext cx="365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en-US" dirty="0" smtClean="0"/>
              <a:t>ravel-bar control </a:t>
            </a:r>
          </a:p>
          <a:p>
            <a:r>
              <a:rPr lang="en-US" dirty="0" smtClean="0"/>
              <a:t>(low flow)</a:t>
            </a:r>
          </a:p>
          <a:p>
            <a:r>
              <a:rPr lang="en-US" dirty="0" smtClean="0"/>
              <a:t>Gage Height of Zero Flow on 7/17/2015 @9:35:</a:t>
            </a:r>
          </a:p>
          <a:p>
            <a:r>
              <a:rPr lang="en-US" dirty="0" smtClean="0"/>
              <a:t>9.22ft – 1.50ft = 7.72 </a:t>
            </a:r>
            <a:r>
              <a:rPr lang="en-US" dirty="0" err="1" smtClean="0"/>
              <a:t>ft</a:t>
            </a:r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923734" y="3329936"/>
            <a:ext cx="344110" cy="79653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59596" y="286434"/>
            <a:ext cx="344914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Gage height on 7/17/2015 @ 9:15:</a:t>
            </a:r>
          </a:p>
          <a:p>
            <a:r>
              <a:rPr lang="en-US" dirty="0" smtClean="0"/>
              <a:t>10ft – 0.78ft = 9.22ft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199159" y="286433"/>
            <a:ext cx="30056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PZ0 – bed rock control: 8.54ft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191000" y="825755"/>
            <a:ext cx="306263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PZ0 – gravel bar control: 7.72ft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242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DCIM\153___07\IMG_638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0279" y="-28575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>
            <a:off x="6667499" y="1408331"/>
            <a:ext cx="1714501" cy="9538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6" idx="0"/>
          </p:cNvCxnSpPr>
          <p:nvPr/>
        </p:nvCxnSpPr>
        <p:spPr>
          <a:xfrm flipV="1">
            <a:off x="3964292" y="5334000"/>
            <a:ext cx="2969908" cy="457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594583" y="5791200"/>
            <a:ext cx="273941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BM1 Bolt (ID# F593CTHE)</a:t>
            </a:r>
          </a:p>
          <a:p>
            <a:r>
              <a:rPr lang="en-US" dirty="0" smtClean="0"/>
              <a:t> Installed 7/16/2015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207166" y="6437531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</a:t>
            </a:r>
            <a:r>
              <a:rPr lang="en-US" dirty="0" smtClean="0">
                <a:solidFill>
                  <a:schemeClr val="bg1"/>
                </a:solidFill>
              </a:rPr>
              <a:t>7/16/2015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97791" y="762000"/>
            <a:ext cx="273941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Stillin</a:t>
            </a:r>
            <a:r>
              <a:rPr lang="en-US" dirty="0" smtClean="0"/>
              <a:t>g-tube-gage</a:t>
            </a:r>
            <a:endParaRPr lang="en-US" dirty="0" smtClean="0"/>
          </a:p>
          <a:p>
            <a:r>
              <a:rPr lang="en-US" dirty="0" smtClean="0"/>
              <a:t> Installed 2002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488874"/>
              </p:ext>
            </p:extLst>
          </p:nvPr>
        </p:nvGraphicFramePr>
        <p:xfrm>
          <a:off x="76200" y="609600"/>
          <a:ext cx="5081117" cy="19174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1310"/>
                <a:gridCol w="916092"/>
                <a:gridCol w="596525"/>
                <a:gridCol w="798918"/>
                <a:gridCol w="884136"/>
                <a:gridCol w="884136"/>
              </a:tblGrid>
              <a:tr h="63913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Location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Benchmark manufacturer #s on stainless bolt heads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Time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Actual Survey Rod measurements (ft.)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Relative Elevations (ft) with making BM1=100.0'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Height of Instrument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F593CTHE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15:25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4.585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104.585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Top of stilling tube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15:25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5.645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98.94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BM1 - GH 10ft. Diff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1.06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New Tripod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New Tripod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F593CTHE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15:35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104.721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Top of stilling tube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15:35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5.78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98.941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  <a:tr h="159784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BM1 - GH 10ft. Diff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1.059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989" marR="7989" marT="7989" marB="0" anchor="b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8495" y="211693"/>
            <a:ext cx="234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7/15/2015 </a:t>
            </a:r>
            <a:r>
              <a:rPr lang="en-US" dirty="0"/>
              <a:t>l</a:t>
            </a:r>
            <a:r>
              <a:rPr lang="en-US" dirty="0" smtClean="0"/>
              <a:t>evel survey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0" y="2754094"/>
            <a:ext cx="5158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7/16/2015 </a:t>
            </a:r>
            <a:r>
              <a:rPr lang="en-US" dirty="0"/>
              <a:t>l</a:t>
            </a:r>
            <a:r>
              <a:rPr lang="en-US" dirty="0" smtClean="0"/>
              <a:t>evel survey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*after stilling tube set-screw install </a:t>
            </a:r>
            <a:r>
              <a:rPr lang="en-US" u="sng" dirty="0" smtClean="0">
                <a:solidFill>
                  <a:srgbClr val="FF0000"/>
                </a:solidFill>
              </a:rPr>
              <a:t>(Diff: + 0.023 </a:t>
            </a:r>
            <a:r>
              <a:rPr lang="en-US" u="sng" dirty="0" err="1" smtClean="0">
                <a:solidFill>
                  <a:srgbClr val="FF0000"/>
                </a:solidFill>
              </a:rPr>
              <a:t>ft</a:t>
            </a:r>
            <a:r>
              <a:rPr lang="en-US" u="sng" dirty="0" smtClean="0">
                <a:solidFill>
                  <a:srgbClr val="FF0000"/>
                </a:solidFill>
              </a:rPr>
              <a:t>) </a:t>
            </a:r>
            <a:r>
              <a:rPr lang="en-US" dirty="0" smtClean="0">
                <a:solidFill>
                  <a:srgbClr val="FF0000"/>
                </a:solidFill>
              </a:rPr>
              <a:t>*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277737"/>
              </p:ext>
            </p:extLst>
          </p:nvPr>
        </p:nvGraphicFramePr>
        <p:xfrm>
          <a:off x="28575" y="3371850"/>
          <a:ext cx="5210911" cy="22056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1164"/>
                <a:gridCol w="771306"/>
                <a:gridCol w="936587"/>
                <a:gridCol w="709327"/>
                <a:gridCol w="544047"/>
                <a:gridCol w="578480"/>
              </a:tblGrid>
              <a:tr h="110283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Location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Benchmark manufacturer #s on stainless bolt heads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Date Time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Actual Survey Rod measurements (ft.)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Relative Elevations (ft) with making BM1=100.0'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Height of Instrument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BM1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F593CTHE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7/16/2015 15:25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4.729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104.729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Top of stilling tube with set screw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NA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7/16/2015 15:08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5.765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98.964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BM1 - GH 10ft. Diff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1.036</a:t>
                      </a:r>
                      <a:endParaRPr lang="en-US" sz="8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Top of stilling tube without set screw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NA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7/15/2015 15:35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98.941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Top of stilling tube with set screw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NA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7/16/2015 15:25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98.964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  <a:tr h="137855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0.023</a:t>
                      </a:r>
                      <a:endParaRPr lang="en-US" sz="800" b="0" i="0" u="none" strike="noStrike">
                        <a:solidFill>
                          <a:srgbClr val="FF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Diff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893" marR="6893" marT="6893" marB="0" anchor="b"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52400" y="5715000"/>
            <a:ext cx="2152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Distance from stilling</a:t>
            </a:r>
          </a:p>
          <a:p>
            <a:r>
              <a:rPr lang="en-US" dirty="0" smtClean="0"/>
              <a:t>Tube center to BM1:</a:t>
            </a:r>
          </a:p>
          <a:p>
            <a:r>
              <a:rPr lang="en-US" dirty="0" smtClean="0"/>
              <a:t>57.55ft.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361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</TotalTime>
  <Words>480</Words>
  <Application>Microsoft Office PowerPoint</Application>
  <PresentationFormat>On-screen Show (4:3)</PresentationFormat>
  <Paragraphs>128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Department of the Interior - National Park Service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Forrester, Harrison</dc:creator>
  <cp:lastModifiedBy>Forrester, Harrison</cp:lastModifiedBy>
  <cp:revision>28</cp:revision>
  <dcterms:created xsi:type="dcterms:W3CDTF">2015-07-02T19:21:52Z</dcterms:created>
  <dcterms:modified xsi:type="dcterms:W3CDTF">2015-07-17T19:50:43Z</dcterms:modified>
</cp:coreProperties>
</file>

<file path=docProps/thumbnail.jpeg>
</file>